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0" r:id="rId3"/>
    <p:sldId id="260" r:id="rId4"/>
    <p:sldId id="282" r:id="rId5"/>
    <p:sldId id="279" r:id="rId6"/>
    <p:sldId id="290" r:id="rId7"/>
    <p:sldId id="281" r:id="rId8"/>
    <p:sldId id="270" r:id="rId9"/>
    <p:sldId id="284" r:id="rId10"/>
    <p:sldId id="285" r:id="rId11"/>
    <p:sldId id="266" r:id="rId12"/>
    <p:sldId id="287" r:id="rId13"/>
    <p:sldId id="288" r:id="rId14"/>
    <p:sldId id="289" r:id="rId15"/>
    <p:sldId id="278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Ермоцанова" initials="ТЕ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9E381-8302-42DD-92B4-21BEAB2F84EC}" type="doc">
      <dgm:prSet loTypeId="urn:microsoft.com/office/officeart/2005/8/layout/defaul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EDAC122-8FC7-44BA-B568-865A63DB402E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Инвентаризация</a:t>
          </a:r>
        </a:p>
      </dgm:t>
    </dgm:pt>
    <dgm:pt modelId="{AF887A38-D530-4B55-86DA-4A5CF7797640}" type="parTrans" cxnId="{82B577D2-FCE2-4F77-BA0F-CC9ECA0BC989}">
      <dgm:prSet/>
      <dgm:spPr/>
      <dgm:t>
        <a:bodyPr/>
        <a:lstStyle/>
        <a:p>
          <a:endParaRPr lang="ru-RU"/>
        </a:p>
      </dgm:t>
    </dgm:pt>
    <dgm:pt modelId="{0F60BE79-D0AD-45DB-89B1-4C1183FE3919}" type="sibTrans" cxnId="{82B577D2-FCE2-4F77-BA0F-CC9ECA0BC989}">
      <dgm:prSet/>
      <dgm:spPr/>
      <dgm:t>
        <a:bodyPr/>
        <a:lstStyle/>
        <a:p>
          <a:endParaRPr lang="ru-RU"/>
        </a:p>
      </dgm:t>
    </dgm:pt>
    <dgm:pt modelId="{8F20E59A-BF56-405A-9358-C69CE00CE847}">
      <dgm:prSet phldrT="[Текст]"/>
      <dgm:spPr/>
      <dgm:t>
        <a:bodyPr/>
        <a:lstStyle/>
        <a:p>
          <a:r>
            <a:rPr lang="ru-RU" dirty="0"/>
            <a:t>Сбор штрихкодов</a:t>
          </a:r>
        </a:p>
      </dgm:t>
    </dgm:pt>
    <dgm:pt modelId="{8F0B8EC6-9CE8-45F2-B5D4-C80A42D8A141}" type="parTrans" cxnId="{64155EB4-0B27-4DB1-931A-9557DEB4528F}">
      <dgm:prSet/>
      <dgm:spPr/>
      <dgm:t>
        <a:bodyPr/>
        <a:lstStyle/>
        <a:p>
          <a:endParaRPr lang="ru-RU"/>
        </a:p>
      </dgm:t>
    </dgm:pt>
    <dgm:pt modelId="{F2A1C1D0-9672-4D51-90D9-0BF1847B2BB3}" type="sibTrans" cxnId="{64155EB4-0B27-4DB1-931A-9557DEB4528F}">
      <dgm:prSet/>
      <dgm:spPr/>
      <dgm:t>
        <a:bodyPr/>
        <a:lstStyle/>
        <a:p>
          <a:endParaRPr lang="ru-RU"/>
        </a:p>
      </dgm:t>
    </dgm:pt>
    <dgm:pt modelId="{1880B104-22EE-485D-A441-EC94720FFFA1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Поступление</a:t>
          </a:r>
        </a:p>
      </dgm:t>
    </dgm:pt>
    <dgm:pt modelId="{CC2244F1-3742-457A-BDD0-AFB3B0F4F69D}" type="parTrans" cxnId="{49A55122-44BE-4CF4-AFD8-B034D265B0A8}">
      <dgm:prSet/>
      <dgm:spPr/>
      <dgm:t>
        <a:bodyPr/>
        <a:lstStyle/>
        <a:p>
          <a:endParaRPr lang="ru-RU"/>
        </a:p>
      </dgm:t>
    </dgm:pt>
    <dgm:pt modelId="{9949B31A-E55F-41C2-A812-153BB62B96EC}" type="sibTrans" cxnId="{49A55122-44BE-4CF4-AFD8-B034D265B0A8}">
      <dgm:prSet/>
      <dgm:spPr/>
      <dgm:t>
        <a:bodyPr/>
        <a:lstStyle/>
        <a:p>
          <a:endParaRPr lang="ru-RU"/>
        </a:p>
      </dgm:t>
    </dgm:pt>
    <dgm:pt modelId="{5429DB12-FF50-4A5A-899D-1854559E10D8}">
      <dgm:prSet phldrT="[Текст]"/>
      <dgm:spPr/>
      <dgm:t>
        <a:bodyPr/>
        <a:lstStyle/>
        <a:p>
          <a:r>
            <a:rPr lang="ru-RU" dirty="0"/>
            <a:t>Возврат</a:t>
          </a:r>
        </a:p>
      </dgm:t>
    </dgm:pt>
    <dgm:pt modelId="{668FD9B8-3AE7-4B12-95B7-79A1407DF0B8}" type="parTrans" cxnId="{7FD7CD93-DA41-4110-9A9A-771D17EC9719}">
      <dgm:prSet/>
      <dgm:spPr/>
      <dgm:t>
        <a:bodyPr/>
        <a:lstStyle/>
        <a:p>
          <a:endParaRPr lang="ru-RU"/>
        </a:p>
      </dgm:t>
    </dgm:pt>
    <dgm:pt modelId="{8AA919AD-5765-4770-B067-96CE7B51CB99}" type="sibTrans" cxnId="{7FD7CD93-DA41-4110-9A9A-771D17EC9719}">
      <dgm:prSet/>
      <dgm:spPr/>
      <dgm:t>
        <a:bodyPr/>
        <a:lstStyle/>
        <a:p>
          <a:endParaRPr lang="ru-RU"/>
        </a:p>
      </dgm:t>
    </dgm:pt>
    <dgm:pt modelId="{BECBFCD7-B9D2-4288-A2D5-E37D22327D38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Перемещение</a:t>
          </a:r>
        </a:p>
      </dgm:t>
    </dgm:pt>
    <dgm:pt modelId="{62AEB06F-3148-4764-8A02-9C81D450844A}" type="parTrans" cxnId="{E2B253D5-292D-4336-AF22-1BBFB7AC7100}">
      <dgm:prSet/>
      <dgm:spPr/>
      <dgm:t>
        <a:bodyPr/>
        <a:lstStyle/>
        <a:p>
          <a:endParaRPr lang="ru-RU"/>
        </a:p>
      </dgm:t>
    </dgm:pt>
    <dgm:pt modelId="{56B9C18E-C21B-4689-9ABC-0410A904F6B3}" type="sibTrans" cxnId="{E2B253D5-292D-4336-AF22-1BBFB7AC7100}">
      <dgm:prSet/>
      <dgm:spPr/>
      <dgm:t>
        <a:bodyPr/>
        <a:lstStyle/>
        <a:p>
          <a:endParaRPr lang="ru-RU"/>
        </a:p>
      </dgm:t>
    </dgm:pt>
    <dgm:pt modelId="{12EF5962-AFF9-4021-A0E2-F7E97F524AE4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Переоценка</a:t>
          </a:r>
        </a:p>
      </dgm:t>
    </dgm:pt>
    <dgm:pt modelId="{75D4FB8F-8CD3-4E03-8869-3A4814EA9978}" type="parTrans" cxnId="{2E59BC26-1F66-46E6-83D5-442F6C9BF707}">
      <dgm:prSet/>
      <dgm:spPr/>
      <dgm:t>
        <a:bodyPr/>
        <a:lstStyle/>
        <a:p>
          <a:endParaRPr lang="ru-RU"/>
        </a:p>
      </dgm:t>
    </dgm:pt>
    <dgm:pt modelId="{D0DC97AF-00BB-445E-AD0D-9E816E4BC97D}" type="sibTrans" cxnId="{2E59BC26-1F66-46E6-83D5-442F6C9BF707}">
      <dgm:prSet/>
      <dgm:spPr/>
      <dgm:t>
        <a:bodyPr/>
        <a:lstStyle/>
        <a:p>
          <a:endParaRPr lang="ru-RU"/>
        </a:p>
      </dgm:t>
    </dgm:pt>
    <dgm:pt modelId="{C0DB9146-8A25-46E7-B6B8-8B93F5F134DE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rgbClr val="FF0000"/>
            </a:gs>
          </a:gsLst>
        </a:gradFill>
      </dgm:spPr>
      <dgm:t>
        <a:bodyPr/>
        <a:lstStyle/>
        <a:p>
          <a:pPr>
            <a:lnSpc>
              <a:spcPct val="100000"/>
            </a:lnSpc>
          </a:pPr>
          <a:r>
            <a:rPr lang="ru-RU" dirty="0"/>
            <a:t>Реализация (торговля по образцам)</a:t>
          </a:r>
        </a:p>
      </dgm:t>
    </dgm:pt>
    <dgm:pt modelId="{678FDF6B-2E69-413B-85BC-8C153D90F47C}" type="parTrans" cxnId="{AF621692-83C8-434F-97C3-B653939FB904}">
      <dgm:prSet/>
      <dgm:spPr/>
      <dgm:t>
        <a:bodyPr/>
        <a:lstStyle/>
        <a:p>
          <a:endParaRPr lang="ru-RU"/>
        </a:p>
      </dgm:t>
    </dgm:pt>
    <dgm:pt modelId="{AF539067-B1B5-4F29-B45F-1920567C2430}" type="sibTrans" cxnId="{AF621692-83C8-434F-97C3-B653939FB904}">
      <dgm:prSet/>
      <dgm:spPr/>
      <dgm:t>
        <a:bodyPr/>
        <a:lstStyle/>
        <a:p>
          <a:endParaRPr lang="ru-RU"/>
        </a:p>
      </dgm:t>
    </dgm:pt>
    <dgm:pt modelId="{9A8863FD-0C37-491D-83E0-4F67D1589492}">
      <dgm:prSet phldrT="[Текст]"/>
      <dgm:spPr/>
      <dgm:t>
        <a:bodyPr/>
        <a:lstStyle/>
        <a:p>
          <a:r>
            <a:rPr lang="ru-RU" dirty="0"/>
            <a:t>Информация о товарах</a:t>
          </a:r>
        </a:p>
      </dgm:t>
    </dgm:pt>
    <dgm:pt modelId="{48347C2B-6632-4CD3-BE71-DDE76DFBD76B}" type="parTrans" cxnId="{36318FAB-1A7E-4517-A697-2EC6F75D08CD}">
      <dgm:prSet/>
      <dgm:spPr/>
      <dgm:t>
        <a:bodyPr/>
        <a:lstStyle/>
        <a:p>
          <a:endParaRPr lang="ru-RU"/>
        </a:p>
      </dgm:t>
    </dgm:pt>
    <dgm:pt modelId="{FE191362-8DCF-4B1C-8074-F646C8B52276}" type="sibTrans" cxnId="{36318FAB-1A7E-4517-A697-2EC6F75D08CD}">
      <dgm:prSet/>
      <dgm:spPr/>
      <dgm:t>
        <a:bodyPr/>
        <a:lstStyle/>
        <a:p>
          <a:endParaRPr lang="ru-RU"/>
        </a:p>
      </dgm:t>
    </dgm:pt>
    <dgm:pt modelId="{162284CF-F313-4F80-A89C-433345F80144}" type="pres">
      <dgm:prSet presAssocID="{4D89E381-8302-42DD-92B4-21BEAB2F8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E579E-ED1B-4A5A-AC43-CC7FE85B23A2}" type="pres">
      <dgm:prSet presAssocID="{8F20E59A-BF56-405A-9358-C69CE00CE847}" presName="node" presStyleLbl="node1" presStyleIdx="0" presStyleCnt="8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6AAC-B550-4249-A092-F8307868C1A9}" type="pres">
      <dgm:prSet presAssocID="{F2A1C1D0-9672-4D51-90D9-0BF1847B2BB3}" presName="sibTrans" presStyleCnt="0"/>
      <dgm:spPr/>
    </dgm:pt>
    <dgm:pt modelId="{734CE1DC-3DE5-4DF7-8660-01D61CA2771C}" type="pres">
      <dgm:prSet presAssocID="{4EDAC122-8FC7-44BA-B568-865A63DB402E}" presName="node" presStyleLbl="node1" presStyleIdx="1" presStyleCnt="8" custScaleY="7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3C441-A7B1-46B5-B3BA-7458D34F6091}" type="pres">
      <dgm:prSet presAssocID="{0F60BE79-D0AD-45DB-89B1-4C1183FE3919}" presName="sibTrans" presStyleCnt="0"/>
      <dgm:spPr/>
    </dgm:pt>
    <dgm:pt modelId="{C0A44CEE-4087-4948-AF1E-BA639CF07325}" type="pres">
      <dgm:prSet presAssocID="{9A8863FD-0C37-491D-83E0-4F67D1589492}" presName="node" presStyleLbl="node1" presStyleIdx="2" presStyleCnt="8" custScaleY="7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0B04C-6DE8-4105-A338-C1BEEC077B54}" type="pres">
      <dgm:prSet presAssocID="{FE191362-8DCF-4B1C-8074-F646C8B52276}" presName="sibTrans" presStyleCnt="0"/>
      <dgm:spPr/>
    </dgm:pt>
    <dgm:pt modelId="{A994BA66-0A3A-490C-B76D-5CEC8B78C113}" type="pres">
      <dgm:prSet presAssocID="{1880B104-22EE-485D-A441-EC94720FFFA1}" presName="node" presStyleLbl="node1" presStyleIdx="3" presStyleCnt="8" custScaleY="5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249A4-6AF3-42FF-9A28-71871D780A9C}" type="pres">
      <dgm:prSet presAssocID="{9949B31A-E55F-41C2-A812-153BB62B96EC}" presName="sibTrans" presStyleCnt="0"/>
      <dgm:spPr/>
    </dgm:pt>
    <dgm:pt modelId="{EA26B3BB-EE9A-4C50-9267-9AE3789209E7}" type="pres">
      <dgm:prSet presAssocID="{5429DB12-FF50-4A5A-899D-1854559E10D8}" presName="node" presStyleLbl="node1" presStyleIdx="4" presStyleCnt="8" custScaleY="5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BB27B-DE11-4ED0-902E-EA24726D5EE3}" type="pres">
      <dgm:prSet presAssocID="{8AA919AD-5765-4770-B067-96CE7B51CB99}" presName="sibTrans" presStyleCnt="0"/>
      <dgm:spPr/>
    </dgm:pt>
    <dgm:pt modelId="{4C8CB67B-E096-40B8-A483-66F7E798314D}" type="pres">
      <dgm:prSet presAssocID="{BECBFCD7-B9D2-4288-A2D5-E37D22327D38}" presName="node" presStyleLbl="node1" presStyleIdx="5" presStyleCnt="8" custScaleY="5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65FB-12ED-4D3F-83E6-FED162A8CADE}" type="pres">
      <dgm:prSet presAssocID="{56B9C18E-C21B-4689-9ABC-0410A904F6B3}" presName="sibTrans" presStyleCnt="0"/>
      <dgm:spPr/>
    </dgm:pt>
    <dgm:pt modelId="{61A22032-09CB-4A74-8EE6-87AAEBE37B51}" type="pres">
      <dgm:prSet presAssocID="{12EF5962-AFF9-4021-A0E2-F7E97F524AE4}" presName="node" presStyleLbl="node1" presStyleIdx="6" presStyleCnt="8" custScaleY="5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1DBF5-6AAA-4300-A07F-E067A3EF859A}" type="pres">
      <dgm:prSet presAssocID="{D0DC97AF-00BB-445E-AD0D-9E816E4BC97D}" presName="sibTrans" presStyleCnt="0"/>
      <dgm:spPr/>
    </dgm:pt>
    <dgm:pt modelId="{4B7CA2B6-A45A-49BB-985D-B99BF192F4C4}" type="pres">
      <dgm:prSet presAssocID="{C0DB9146-8A25-46E7-B6B8-8B93F5F134DE}" presName="node" presStyleLbl="node1" presStyleIdx="7" presStyleCnt="8" custScaleX="210051" custScaleY="57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577D2-FCE2-4F77-BA0F-CC9ECA0BC989}" srcId="{4D89E381-8302-42DD-92B4-21BEAB2F84EC}" destId="{4EDAC122-8FC7-44BA-B568-865A63DB402E}" srcOrd="1" destOrd="0" parTransId="{AF887A38-D530-4B55-86DA-4A5CF7797640}" sibTransId="{0F60BE79-D0AD-45DB-89B1-4C1183FE3919}"/>
    <dgm:cxn modelId="{2C803523-D82F-4BD5-AAEA-CB33FAF40B10}" type="presOf" srcId="{4D89E381-8302-42DD-92B4-21BEAB2F84EC}" destId="{162284CF-F313-4F80-A89C-433345F80144}" srcOrd="0" destOrd="0" presId="urn:microsoft.com/office/officeart/2005/8/layout/default"/>
    <dgm:cxn modelId="{64155EB4-0B27-4DB1-931A-9557DEB4528F}" srcId="{4D89E381-8302-42DD-92B4-21BEAB2F84EC}" destId="{8F20E59A-BF56-405A-9358-C69CE00CE847}" srcOrd="0" destOrd="0" parTransId="{8F0B8EC6-9CE8-45F2-B5D4-C80A42D8A141}" sibTransId="{F2A1C1D0-9672-4D51-90D9-0BF1847B2BB3}"/>
    <dgm:cxn modelId="{130539AA-2A34-4C97-8948-981D37E7F1D7}" type="presOf" srcId="{4EDAC122-8FC7-44BA-B568-865A63DB402E}" destId="{734CE1DC-3DE5-4DF7-8660-01D61CA2771C}" srcOrd="0" destOrd="0" presId="urn:microsoft.com/office/officeart/2005/8/layout/default"/>
    <dgm:cxn modelId="{7FD7CD93-DA41-4110-9A9A-771D17EC9719}" srcId="{4D89E381-8302-42DD-92B4-21BEAB2F84EC}" destId="{5429DB12-FF50-4A5A-899D-1854559E10D8}" srcOrd="4" destOrd="0" parTransId="{668FD9B8-3AE7-4B12-95B7-79A1407DF0B8}" sibTransId="{8AA919AD-5765-4770-B067-96CE7B51CB99}"/>
    <dgm:cxn modelId="{750E01FD-0E97-4CAD-85EF-FBA041BF30FE}" type="presOf" srcId="{BECBFCD7-B9D2-4288-A2D5-E37D22327D38}" destId="{4C8CB67B-E096-40B8-A483-66F7E798314D}" srcOrd="0" destOrd="0" presId="urn:microsoft.com/office/officeart/2005/8/layout/default"/>
    <dgm:cxn modelId="{DC847D28-D676-4EF3-82FF-A4E7DE7098E2}" type="presOf" srcId="{9A8863FD-0C37-491D-83E0-4F67D1589492}" destId="{C0A44CEE-4087-4948-AF1E-BA639CF07325}" srcOrd="0" destOrd="0" presId="urn:microsoft.com/office/officeart/2005/8/layout/default"/>
    <dgm:cxn modelId="{7F01CFC8-5CD1-4E47-B1D4-A865A1FB652C}" type="presOf" srcId="{1880B104-22EE-485D-A441-EC94720FFFA1}" destId="{A994BA66-0A3A-490C-B76D-5CEC8B78C113}" srcOrd="0" destOrd="0" presId="urn:microsoft.com/office/officeart/2005/8/layout/default"/>
    <dgm:cxn modelId="{3CD92183-190E-46DE-B235-1E5BA5D9EFB0}" type="presOf" srcId="{C0DB9146-8A25-46E7-B6B8-8B93F5F134DE}" destId="{4B7CA2B6-A45A-49BB-985D-B99BF192F4C4}" srcOrd="0" destOrd="0" presId="urn:microsoft.com/office/officeart/2005/8/layout/default"/>
    <dgm:cxn modelId="{E2B253D5-292D-4336-AF22-1BBFB7AC7100}" srcId="{4D89E381-8302-42DD-92B4-21BEAB2F84EC}" destId="{BECBFCD7-B9D2-4288-A2D5-E37D22327D38}" srcOrd="5" destOrd="0" parTransId="{62AEB06F-3148-4764-8A02-9C81D450844A}" sibTransId="{56B9C18E-C21B-4689-9ABC-0410A904F6B3}"/>
    <dgm:cxn modelId="{FADF4D06-1856-40E8-83FE-35893312147C}" type="presOf" srcId="{12EF5962-AFF9-4021-A0E2-F7E97F524AE4}" destId="{61A22032-09CB-4A74-8EE6-87AAEBE37B51}" srcOrd="0" destOrd="0" presId="urn:microsoft.com/office/officeart/2005/8/layout/default"/>
    <dgm:cxn modelId="{49A55122-44BE-4CF4-AFD8-B034D265B0A8}" srcId="{4D89E381-8302-42DD-92B4-21BEAB2F84EC}" destId="{1880B104-22EE-485D-A441-EC94720FFFA1}" srcOrd="3" destOrd="0" parTransId="{CC2244F1-3742-457A-BDD0-AFB3B0F4F69D}" sibTransId="{9949B31A-E55F-41C2-A812-153BB62B96EC}"/>
    <dgm:cxn modelId="{36318FAB-1A7E-4517-A697-2EC6F75D08CD}" srcId="{4D89E381-8302-42DD-92B4-21BEAB2F84EC}" destId="{9A8863FD-0C37-491D-83E0-4F67D1589492}" srcOrd="2" destOrd="0" parTransId="{48347C2B-6632-4CD3-BE71-DDE76DFBD76B}" sibTransId="{FE191362-8DCF-4B1C-8074-F646C8B52276}"/>
    <dgm:cxn modelId="{2E59BC26-1F66-46E6-83D5-442F6C9BF707}" srcId="{4D89E381-8302-42DD-92B4-21BEAB2F84EC}" destId="{12EF5962-AFF9-4021-A0E2-F7E97F524AE4}" srcOrd="6" destOrd="0" parTransId="{75D4FB8F-8CD3-4E03-8869-3A4814EA9978}" sibTransId="{D0DC97AF-00BB-445E-AD0D-9E816E4BC97D}"/>
    <dgm:cxn modelId="{C34D4EF1-49E7-41FA-AFB6-ABF4A72CADA3}" type="presOf" srcId="{5429DB12-FF50-4A5A-899D-1854559E10D8}" destId="{EA26B3BB-EE9A-4C50-9267-9AE3789209E7}" srcOrd="0" destOrd="0" presId="urn:microsoft.com/office/officeart/2005/8/layout/default"/>
    <dgm:cxn modelId="{AF621692-83C8-434F-97C3-B653939FB904}" srcId="{4D89E381-8302-42DD-92B4-21BEAB2F84EC}" destId="{C0DB9146-8A25-46E7-B6B8-8B93F5F134DE}" srcOrd="7" destOrd="0" parTransId="{678FDF6B-2E69-413B-85BC-8C153D90F47C}" sibTransId="{AF539067-B1B5-4F29-B45F-1920567C2430}"/>
    <dgm:cxn modelId="{E274EEB9-DB36-4991-A94C-1E089BC3C1AC}" type="presOf" srcId="{8F20E59A-BF56-405A-9358-C69CE00CE847}" destId="{350E579E-ED1B-4A5A-AC43-CC7FE85B23A2}" srcOrd="0" destOrd="0" presId="urn:microsoft.com/office/officeart/2005/8/layout/default"/>
    <dgm:cxn modelId="{6921FCB4-0D6C-4237-BA98-E973FBE44990}" type="presParOf" srcId="{162284CF-F313-4F80-A89C-433345F80144}" destId="{350E579E-ED1B-4A5A-AC43-CC7FE85B23A2}" srcOrd="0" destOrd="0" presId="urn:microsoft.com/office/officeart/2005/8/layout/default"/>
    <dgm:cxn modelId="{00BCFB8F-1CDA-4105-95C9-5945218502FC}" type="presParOf" srcId="{162284CF-F313-4F80-A89C-433345F80144}" destId="{91DD6AAC-B550-4249-A092-F8307868C1A9}" srcOrd="1" destOrd="0" presId="urn:microsoft.com/office/officeart/2005/8/layout/default"/>
    <dgm:cxn modelId="{1C995BC8-003E-4AA9-A9FE-2D11B71EFC52}" type="presParOf" srcId="{162284CF-F313-4F80-A89C-433345F80144}" destId="{734CE1DC-3DE5-4DF7-8660-01D61CA2771C}" srcOrd="2" destOrd="0" presId="urn:microsoft.com/office/officeart/2005/8/layout/default"/>
    <dgm:cxn modelId="{ED255E79-A818-484E-83C9-9E203F869210}" type="presParOf" srcId="{162284CF-F313-4F80-A89C-433345F80144}" destId="{0293C441-A7B1-46B5-B3BA-7458D34F6091}" srcOrd="3" destOrd="0" presId="urn:microsoft.com/office/officeart/2005/8/layout/default"/>
    <dgm:cxn modelId="{B2C63C1C-55AA-4717-A270-B0FE830DB7F1}" type="presParOf" srcId="{162284CF-F313-4F80-A89C-433345F80144}" destId="{C0A44CEE-4087-4948-AF1E-BA639CF07325}" srcOrd="4" destOrd="0" presId="urn:microsoft.com/office/officeart/2005/8/layout/default"/>
    <dgm:cxn modelId="{511AA0E9-9CFE-429D-BDE9-76C5B72444CF}" type="presParOf" srcId="{162284CF-F313-4F80-A89C-433345F80144}" destId="{9890B04C-6DE8-4105-A338-C1BEEC077B54}" srcOrd="5" destOrd="0" presId="urn:microsoft.com/office/officeart/2005/8/layout/default"/>
    <dgm:cxn modelId="{C9C9CCE3-F933-4B9F-9D75-5486CF51AA82}" type="presParOf" srcId="{162284CF-F313-4F80-A89C-433345F80144}" destId="{A994BA66-0A3A-490C-B76D-5CEC8B78C113}" srcOrd="6" destOrd="0" presId="urn:microsoft.com/office/officeart/2005/8/layout/default"/>
    <dgm:cxn modelId="{92EEDB31-9AD9-41F6-929F-F87ABD354F15}" type="presParOf" srcId="{162284CF-F313-4F80-A89C-433345F80144}" destId="{36E249A4-6AF3-42FF-9A28-71871D780A9C}" srcOrd="7" destOrd="0" presId="urn:microsoft.com/office/officeart/2005/8/layout/default"/>
    <dgm:cxn modelId="{EBD49B8A-8D63-4C19-A96A-1ED3AA5F16E8}" type="presParOf" srcId="{162284CF-F313-4F80-A89C-433345F80144}" destId="{EA26B3BB-EE9A-4C50-9267-9AE3789209E7}" srcOrd="8" destOrd="0" presId="urn:microsoft.com/office/officeart/2005/8/layout/default"/>
    <dgm:cxn modelId="{63D82BE5-5105-4288-825A-359EA86A720A}" type="presParOf" srcId="{162284CF-F313-4F80-A89C-433345F80144}" destId="{AD7BB27B-DE11-4ED0-902E-EA24726D5EE3}" srcOrd="9" destOrd="0" presId="urn:microsoft.com/office/officeart/2005/8/layout/default"/>
    <dgm:cxn modelId="{77367837-2A75-40C7-B2E9-47C1C23C8002}" type="presParOf" srcId="{162284CF-F313-4F80-A89C-433345F80144}" destId="{4C8CB67B-E096-40B8-A483-66F7E798314D}" srcOrd="10" destOrd="0" presId="urn:microsoft.com/office/officeart/2005/8/layout/default"/>
    <dgm:cxn modelId="{58DBCDF2-F894-4E11-9D43-293711F66B95}" type="presParOf" srcId="{162284CF-F313-4F80-A89C-433345F80144}" destId="{ABAC65FB-12ED-4D3F-83E6-FED162A8CADE}" srcOrd="11" destOrd="0" presId="urn:microsoft.com/office/officeart/2005/8/layout/default"/>
    <dgm:cxn modelId="{CA0EFF89-5795-42A6-A88D-6BAF6C97CD0A}" type="presParOf" srcId="{162284CF-F313-4F80-A89C-433345F80144}" destId="{61A22032-09CB-4A74-8EE6-87AAEBE37B51}" srcOrd="12" destOrd="0" presId="urn:microsoft.com/office/officeart/2005/8/layout/default"/>
    <dgm:cxn modelId="{AFB7BB60-C8F4-4AC5-A1BF-CA5083F4306B}" type="presParOf" srcId="{162284CF-F313-4F80-A89C-433345F80144}" destId="{A6B1DBF5-6AAA-4300-A07F-E067A3EF859A}" srcOrd="13" destOrd="0" presId="urn:microsoft.com/office/officeart/2005/8/layout/default"/>
    <dgm:cxn modelId="{FA72F523-7CCF-4A15-93E6-24B97F973F6F}" type="presParOf" srcId="{162284CF-F313-4F80-A89C-433345F80144}" destId="{4B7CA2B6-A45A-49BB-985D-B99BF192F4C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579E-ED1B-4A5A-AC43-CC7FE85B23A2}">
      <dsp:nvSpPr>
        <dsp:cNvPr id="0" name=""/>
        <dsp:cNvSpPr/>
      </dsp:nvSpPr>
      <dsp:spPr>
        <a:xfrm>
          <a:off x="4456" y="58142"/>
          <a:ext cx="1779980" cy="77815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Сбор штрихкодов</a:t>
          </a:r>
        </a:p>
      </dsp:txBody>
      <dsp:txXfrm>
        <a:off x="4456" y="58142"/>
        <a:ext cx="1779980" cy="778157"/>
      </dsp:txXfrm>
    </dsp:sp>
    <dsp:sp modelId="{734CE1DC-3DE5-4DF7-8660-01D61CA2771C}">
      <dsp:nvSpPr>
        <dsp:cNvPr id="0" name=""/>
        <dsp:cNvSpPr/>
      </dsp:nvSpPr>
      <dsp:spPr>
        <a:xfrm>
          <a:off x="1962435" y="58868"/>
          <a:ext cx="1779980" cy="776705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Инвентаризация</a:t>
          </a:r>
        </a:p>
      </dsp:txBody>
      <dsp:txXfrm>
        <a:off x="1962435" y="58868"/>
        <a:ext cx="1779980" cy="776705"/>
      </dsp:txXfrm>
    </dsp:sp>
    <dsp:sp modelId="{C0A44CEE-4087-4948-AF1E-BA639CF07325}">
      <dsp:nvSpPr>
        <dsp:cNvPr id="0" name=""/>
        <dsp:cNvSpPr/>
      </dsp:nvSpPr>
      <dsp:spPr>
        <a:xfrm>
          <a:off x="3920413" y="69030"/>
          <a:ext cx="1779980" cy="75638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Информация о товарах</a:t>
          </a:r>
        </a:p>
      </dsp:txBody>
      <dsp:txXfrm>
        <a:off x="3920413" y="69030"/>
        <a:ext cx="1779980" cy="756381"/>
      </dsp:txXfrm>
    </dsp:sp>
    <dsp:sp modelId="{A994BA66-0A3A-490C-B76D-5CEC8B78C113}">
      <dsp:nvSpPr>
        <dsp:cNvPr id="0" name=""/>
        <dsp:cNvSpPr/>
      </dsp:nvSpPr>
      <dsp:spPr>
        <a:xfrm>
          <a:off x="4456" y="1014297"/>
          <a:ext cx="1779980" cy="603691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Поступление</a:t>
          </a:r>
        </a:p>
      </dsp:txBody>
      <dsp:txXfrm>
        <a:off x="4456" y="1014297"/>
        <a:ext cx="1779980" cy="603691"/>
      </dsp:txXfrm>
    </dsp:sp>
    <dsp:sp modelId="{EA26B3BB-EE9A-4C50-9267-9AE3789209E7}">
      <dsp:nvSpPr>
        <dsp:cNvPr id="0" name=""/>
        <dsp:cNvSpPr/>
      </dsp:nvSpPr>
      <dsp:spPr>
        <a:xfrm>
          <a:off x="1962435" y="1014297"/>
          <a:ext cx="1779980" cy="60369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Возврат</a:t>
          </a:r>
        </a:p>
      </dsp:txBody>
      <dsp:txXfrm>
        <a:off x="1962435" y="1014297"/>
        <a:ext cx="1779980" cy="603691"/>
      </dsp:txXfrm>
    </dsp:sp>
    <dsp:sp modelId="{4C8CB67B-E096-40B8-A483-66F7E798314D}">
      <dsp:nvSpPr>
        <dsp:cNvPr id="0" name=""/>
        <dsp:cNvSpPr/>
      </dsp:nvSpPr>
      <dsp:spPr>
        <a:xfrm>
          <a:off x="3920413" y="1030125"/>
          <a:ext cx="1779980" cy="57203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Перемещение</a:t>
          </a:r>
        </a:p>
      </dsp:txBody>
      <dsp:txXfrm>
        <a:off x="3920413" y="1030125"/>
        <a:ext cx="1779980" cy="572035"/>
      </dsp:txXfrm>
    </dsp:sp>
    <dsp:sp modelId="{61A22032-09CB-4A74-8EE6-87AAEBE37B51}">
      <dsp:nvSpPr>
        <dsp:cNvPr id="0" name=""/>
        <dsp:cNvSpPr/>
      </dsp:nvSpPr>
      <dsp:spPr>
        <a:xfrm>
          <a:off x="4003" y="1824908"/>
          <a:ext cx="1779980" cy="553303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Переоценка</a:t>
          </a:r>
        </a:p>
      </dsp:txBody>
      <dsp:txXfrm>
        <a:off x="4003" y="1824908"/>
        <a:ext cx="1779980" cy="553303"/>
      </dsp:txXfrm>
    </dsp:sp>
    <dsp:sp modelId="{4B7CA2B6-A45A-49BB-985D-B99BF192F4C4}">
      <dsp:nvSpPr>
        <dsp:cNvPr id="0" name=""/>
        <dsp:cNvSpPr/>
      </dsp:nvSpPr>
      <dsp:spPr>
        <a:xfrm>
          <a:off x="1961981" y="1795987"/>
          <a:ext cx="3738866" cy="611145"/>
        </a:xfrm>
        <a:prstGeom prst="rect">
          <a:avLst/>
        </a:prstGeom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rgbClr val="FF0000"/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Реализация (торговля по образцам)</a:t>
          </a:r>
        </a:p>
      </dsp:txBody>
      <dsp:txXfrm>
        <a:off x="1961981" y="1795987"/>
        <a:ext cx="3738866" cy="61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428C1-F420-40BB-B986-902AE66F5FD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81844-159D-4BF4-B3BB-AEF717240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0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16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96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31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1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3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0031" y="3705820"/>
            <a:ext cx="8643938" cy="9108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9032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8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3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0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3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1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9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A757-4A2A-4153-B070-E09F1D7310A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everence.ru/software/mobile-smarts/RTL15/?s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VKochkurov@1cbit.r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31" y="1986742"/>
            <a:ext cx="8716298" cy="2261062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E50071"/>
                </a:solidFill>
              </a:rPr>
              <a:t>Mobile SMARTS: </a:t>
            </a:r>
            <a:r>
              <a:rPr lang="ru-RU" sz="5000" b="1" dirty="0" smtClean="0">
                <a:solidFill>
                  <a:srgbClr val="E50071"/>
                </a:solidFill>
              </a:rPr>
              <a:t>Магазин </a:t>
            </a:r>
            <a:r>
              <a:rPr lang="ru-RU" sz="5000" b="1" dirty="0">
                <a:solidFill>
                  <a:srgbClr val="E50071"/>
                </a:solidFill>
              </a:rPr>
              <a:t>15</a:t>
            </a:r>
            <a:r>
              <a:rPr lang="ru-RU" sz="5000" dirty="0">
                <a:solidFill>
                  <a:srgbClr val="E50071"/>
                </a:solidFill>
              </a:rPr>
              <a:t/>
            </a:r>
            <a:br>
              <a:rPr lang="ru-RU" sz="5000" dirty="0">
                <a:solidFill>
                  <a:srgbClr val="E50071"/>
                </a:solidFill>
              </a:rPr>
            </a:br>
            <a:r>
              <a:rPr lang="ru-RU" sz="2000" dirty="0">
                <a:solidFill>
                  <a:srgbClr val="E50071"/>
                </a:solidFill>
              </a:rPr>
              <a:t>Отраслевой программный продукт для автоматизации </a:t>
            </a:r>
            <a:r>
              <a:rPr lang="ru-RU" sz="2000" dirty="0" smtClean="0">
                <a:solidFill>
                  <a:srgbClr val="E50071"/>
                </a:solidFill>
              </a:rPr>
              <a:t>рабочих</a:t>
            </a:r>
            <a:r>
              <a:rPr lang="ru-RU" sz="2000" dirty="0">
                <a:solidFill>
                  <a:srgbClr val="E50071"/>
                </a:solidFill>
              </a:rPr>
              <a:t/>
            </a:r>
            <a:br>
              <a:rPr lang="ru-RU" sz="2000" dirty="0">
                <a:solidFill>
                  <a:srgbClr val="E50071"/>
                </a:solidFill>
              </a:rPr>
            </a:br>
            <a:r>
              <a:rPr lang="ru-RU" sz="2000" dirty="0" smtClean="0">
                <a:solidFill>
                  <a:srgbClr val="E50071"/>
                </a:solidFill>
              </a:rPr>
              <a:t>мест </a:t>
            </a:r>
            <a:r>
              <a:rPr lang="ru-RU" sz="2000" dirty="0">
                <a:solidFill>
                  <a:srgbClr val="E50071"/>
                </a:solidFill>
              </a:rPr>
              <a:t>и бизнес </a:t>
            </a:r>
            <a:r>
              <a:rPr lang="ru-RU" sz="2000" dirty="0" smtClean="0">
                <a:solidFill>
                  <a:srgbClr val="E50071"/>
                </a:solidFill>
              </a:rPr>
              <a:t>процессов </a:t>
            </a:r>
            <a:r>
              <a:rPr lang="ru-RU" sz="2000" dirty="0">
                <a:solidFill>
                  <a:srgbClr val="E50071"/>
                </a:solidFill>
              </a:rPr>
              <a:t>по учету товара в магазине при помощи ТСД</a:t>
            </a:r>
            <a:r>
              <a:rPr lang="ru-RU" sz="5000" dirty="0">
                <a:solidFill>
                  <a:srgbClr val="E50071"/>
                </a:solidFill>
              </a:rPr>
              <a:t/>
            </a:r>
            <a:br>
              <a:rPr lang="ru-RU" sz="5000" dirty="0">
                <a:solidFill>
                  <a:srgbClr val="E50071"/>
                </a:solidFill>
              </a:rPr>
            </a:br>
            <a:endParaRPr lang="ru-RU" sz="5000" dirty="0">
              <a:solidFill>
                <a:srgbClr val="E5007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8078" y="923744"/>
            <a:ext cx="6201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Готовая интеграция с учетными системами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0" y="1620311"/>
            <a:ext cx="7854912" cy="231319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4397433"/>
            <a:ext cx="8169158" cy="1180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Полный</a:t>
            </a:r>
            <a:r>
              <a:rPr lang="ru-RU" dirty="0" smtClean="0"/>
              <a:t> </a:t>
            </a:r>
            <a:r>
              <a:rPr lang="ru-RU" sz="1900" dirty="0"/>
              <a:t>перечень </a:t>
            </a:r>
            <a:r>
              <a:rPr lang="ru-RU" sz="1900" dirty="0"/>
              <a:t>поддерживаемых </a:t>
            </a:r>
            <a:r>
              <a:rPr lang="ru-RU" sz="1900" dirty="0"/>
              <a:t>конфигураций можно посмотреть на странице продукта </a:t>
            </a:r>
            <a:r>
              <a:rPr lang="en-US" sz="1900" dirty="0">
                <a:hlinkClick r:id="rId4"/>
              </a:rPr>
              <a:t>https://www.cleverence.ru/software/mobile-smarts/RTL15/?</a:t>
            </a:r>
            <a:r>
              <a:rPr lang="en-US" sz="1900" dirty="0">
                <a:hlinkClick r:id="rId4"/>
              </a:rPr>
              <a:t>sw</a:t>
            </a:r>
            <a:endParaRPr lang="ru-RU" sz="19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7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4684" y="778272"/>
            <a:ext cx="540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Интеграция с произвольными системами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6952" y="1329367"/>
            <a:ext cx="369916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TXT, CSV,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OLE/COM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SAP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R/3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через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REST/OLE/TXT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Dynamics AX (Axapta)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через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REST/OLE/TXT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SQL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Server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1147" y="1374596"/>
            <a:ext cx="2859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7.7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8.1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8.2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88966" y="4423363"/>
            <a:ext cx="2635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Коллективная работа</a:t>
            </a:r>
            <a:endParaRPr lang="ru-RU" dirty="0"/>
          </a:p>
        </p:txBody>
      </p:sp>
      <p:pic>
        <p:nvPicPr>
          <p:cNvPr id="17" name="Picture 2" descr="https://lh3.googleusercontent.com/65p2dn9gvHdxzqXX2vqzX7xNqcI1hYescVgkSv1XlqJ2RV2bbDZjTB5AlzsV9FwhJcsGFs-w6W7CMWFkbM0ccwMG-0oCSJMWga7OczMIJjnJJ4rWcfcC1CAQAMSCUcf_4wzV3k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74" y="3436007"/>
            <a:ext cx="4244952" cy="25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7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4320" y="596509"/>
            <a:ext cx="861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50071"/>
                </a:solidFill>
              </a:rPr>
              <a:t>Лицензирование </a:t>
            </a:r>
            <a:r>
              <a:rPr lang="en-US" sz="2800" b="1" dirty="0">
                <a:solidFill>
                  <a:srgbClr val="E50071"/>
                </a:solidFill>
              </a:rPr>
              <a:t>«Mobile SMARTS: </a:t>
            </a:r>
            <a:r>
              <a:rPr lang="ru-RU" sz="2800" b="1" dirty="0" smtClean="0">
                <a:solidFill>
                  <a:srgbClr val="E50071"/>
                </a:solidFill>
              </a:rPr>
              <a:t>Магазин</a:t>
            </a:r>
            <a:r>
              <a:rPr lang="ru-RU" sz="2800" b="1" dirty="0" smtClean="0">
                <a:solidFill>
                  <a:srgbClr val="E50071"/>
                </a:solidFill>
              </a:rPr>
              <a:t> </a:t>
            </a:r>
            <a:r>
              <a:rPr lang="ru-RU" sz="2800" b="1" dirty="0">
                <a:solidFill>
                  <a:srgbClr val="E50071"/>
                </a:solidFill>
              </a:rPr>
              <a:t>15»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57528" y="1119729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3578" y="1450765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МИНИМУМ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3578" y="178896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Самые дешевые лицензии</a:t>
            </a:r>
          </a:p>
          <a:p>
            <a:r>
              <a:rPr lang="ru-RU" sz="1400" dirty="0"/>
              <a:t>Аналог </a:t>
            </a:r>
            <a:r>
              <a:rPr lang="en-US" sz="1400" dirty="0"/>
              <a:t>DOS</a:t>
            </a:r>
            <a:r>
              <a:rPr lang="ru-RU" sz="1400" dirty="0"/>
              <a:t>-</a:t>
            </a:r>
            <a:r>
              <a:rPr lang="ru-RU" sz="1400" dirty="0" err="1"/>
              <a:t>овских</a:t>
            </a:r>
            <a:r>
              <a:rPr lang="ru-RU" sz="1400" dirty="0"/>
              <a:t> прошивок</a:t>
            </a:r>
          </a:p>
          <a:p>
            <a:r>
              <a:rPr lang="ru-RU" sz="1400" dirty="0" err="1"/>
              <a:t>Батч</a:t>
            </a:r>
            <a:r>
              <a:rPr lang="ru-RU" sz="1400" dirty="0"/>
              <a:t> или </a:t>
            </a:r>
            <a:r>
              <a:rPr lang="en-US" sz="1400" dirty="0"/>
              <a:t>Wi-Fi </a:t>
            </a:r>
            <a:r>
              <a:rPr lang="ru-RU" sz="1400" dirty="0"/>
              <a:t>на выбор</a:t>
            </a:r>
          </a:p>
          <a:p>
            <a:r>
              <a:rPr lang="ru-RU" sz="1400" dirty="0"/>
              <a:t>Только сбор </a:t>
            </a:r>
            <a:r>
              <a:rPr lang="ru-RU" sz="1400" dirty="0" smtClean="0"/>
              <a:t>штрих-кодов </a:t>
            </a:r>
            <a:r>
              <a:rPr lang="ru-RU" sz="1400" dirty="0"/>
              <a:t>и инвентаризация</a:t>
            </a:r>
          </a:p>
          <a:p>
            <a:r>
              <a:rPr lang="ru-RU" sz="1400" dirty="0"/>
              <a:t>Изменять существующие операции нельзя</a:t>
            </a:r>
          </a:p>
          <a:p>
            <a:r>
              <a:rPr lang="ru-RU" sz="1400" dirty="0"/>
              <a:t>Новые операции добавлять нельзя</a:t>
            </a:r>
          </a:p>
          <a:p>
            <a:r>
              <a:rPr lang="ru-RU" sz="1400" dirty="0"/>
              <a:t>Нет возможности сверяться по накладной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83665" y="1449289"/>
            <a:ext cx="13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8931D"/>
                </a:solidFill>
              </a:rPr>
              <a:t>БАЗОВЫЙ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5527" y="179576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Батч</a:t>
            </a:r>
            <a:r>
              <a:rPr lang="ru-RU" sz="1400" dirty="0"/>
              <a:t> или </a:t>
            </a:r>
            <a:r>
              <a:rPr lang="en-US" sz="1400" dirty="0"/>
              <a:t>Wi-Fi </a:t>
            </a:r>
            <a:r>
              <a:rPr lang="ru-RU" sz="1400" dirty="0"/>
              <a:t>на выбор</a:t>
            </a:r>
          </a:p>
          <a:p>
            <a:r>
              <a:rPr lang="ru-RU" sz="1400" b="1" dirty="0"/>
              <a:t>Все </a:t>
            </a:r>
            <a:r>
              <a:rPr lang="ru-RU" sz="1400" b="1" dirty="0" smtClean="0"/>
              <a:t>магазинные</a:t>
            </a:r>
            <a:r>
              <a:rPr lang="ru-RU" sz="1400" b="1" dirty="0" smtClean="0"/>
              <a:t> </a:t>
            </a:r>
            <a:r>
              <a:rPr lang="ru-RU" sz="1400" b="1" dirty="0"/>
              <a:t>операции </a:t>
            </a:r>
          </a:p>
          <a:p>
            <a:r>
              <a:rPr lang="ru-RU" sz="1400" b="1" dirty="0" smtClean="0"/>
              <a:t>Можно </a:t>
            </a:r>
            <a:r>
              <a:rPr lang="ru-RU" sz="1400" b="1" dirty="0"/>
              <a:t>изменять существующие операции</a:t>
            </a:r>
          </a:p>
          <a:p>
            <a:r>
              <a:rPr lang="ru-RU" sz="1400" dirty="0"/>
              <a:t>Нет </a:t>
            </a:r>
            <a:r>
              <a:rPr lang="ru-RU" sz="1400" dirty="0" err="1"/>
              <a:t>онлайна</a:t>
            </a:r>
            <a:r>
              <a:rPr lang="ru-RU" sz="1400" dirty="0"/>
              <a:t> и авто-обмена</a:t>
            </a:r>
          </a:p>
          <a:p>
            <a:r>
              <a:rPr lang="ru-RU" sz="1400" b="1" dirty="0"/>
              <a:t>Печать на мобильный принтер</a:t>
            </a:r>
          </a:p>
          <a:p>
            <a:r>
              <a:rPr lang="ru-RU" sz="1400" b="1" dirty="0"/>
              <a:t>ЕГАИС </a:t>
            </a:r>
            <a:r>
              <a:rPr lang="ru-RU" sz="1400" b="1" dirty="0" smtClean="0"/>
              <a:t>опционально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3578" y="3375943"/>
            <a:ext cx="202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РАСШИРЕННЫЙ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5439" y="37290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/>
              <a:t>Батч</a:t>
            </a:r>
            <a:r>
              <a:rPr lang="ru-RU" sz="1400" dirty="0"/>
              <a:t>, </a:t>
            </a:r>
            <a:r>
              <a:rPr lang="ru-RU" sz="1400" dirty="0" err="1"/>
              <a:t>Wi-Fi</a:t>
            </a:r>
            <a:r>
              <a:rPr lang="ru-RU" sz="1400" dirty="0"/>
              <a:t> или </a:t>
            </a:r>
            <a:r>
              <a:rPr lang="ru-RU" sz="1400" b="1" dirty="0"/>
              <a:t>онлайн</a:t>
            </a:r>
            <a:r>
              <a:rPr lang="ru-RU" sz="1400" dirty="0"/>
              <a:t> на выбор</a:t>
            </a:r>
          </a:p>
          <a:p>
            <a:r>
              <a:rPr lang="ru-RU" sz="1400" b="1" dirty="0"/>
              <a:t>Полностью автоматический обмен</a:t>
            </a:r>
          </a:p>
          <a:p>
            <a:r>
              <a:rPr lang="ru-RU" sz="1400" b="1" dirty="0"/>
              <a:t>Можно добавлять свои операции</a:t>
            </a:r>
          </a:p>
          <a:p>
            <a:r>
              <a:rPr lang="ru-RU" sz="1400" dirty="0"/>
              <a:t>ЕГАИС опционально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07388" y="3375943"/>
            <a:ext cx="121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ПОЛНЫЙ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95527" y="37311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Все операции для </a:t>
            </a:r>
            <a:r>
              <a:rPr lang="ru-RU" sz="1400" dirty="0" smtClean="0"/>
              <a:t>магазина</a:t>
            </a:r>
            <a:endParaRPr lang="ru-RU" sz="1400" dirty="0"/>
          </a:p>
          <a:p>
            <a:r>
              <a:rPr lang="ru-RU" sz="1400" b="1" dirty="0"/>
              <a:t>Коллективное выполнение операций</a:t>
            </a:r>
          </a:p>
          <a:p>
            <a:r>
              <a:rPr lang="ru-RU" sz="1400" b="1" dirty="0" smtClean="0"/>
              <a:t>ЕГАИС + </a:t>
            </a:r>
            <a:r>
              <a:rPr lang="en-US" sz="1400" b="1" dirty="0" smtClean="0"/>
              <a:t>Check</a:t>
            </a:r>
            <a:r>
              <a:rPr lang="ru-RU" sz="1400" b="1" dirty="0" smtClean="0"/>
              <a:t> </a:t>
            </a:r>
            <a:r>
              <a:rPr lang="en-US" sz="1400" b="1" dirty="0"/>
              <a:t>Mark </a:t>
            </a:r>
            <a:r>
              <a:rPr lang="ru-RU" sz="1400" b="1" dirty="0"/>
              <a:t>2</a:t>
            </a:r>
            <a:r>
              <a:rPr lang="en-US" sz="1400" dirty="0"/>
              <a:t> </a:t>
            </a:r>
            <a:r>
              <a:rPr lang="ru-RU" sz="1400" b="1" dirty="0"/>
              <a:t>или без </a:t>
            </a:r>
            <a:r>
              <a:rPr lang="ru-RU" sz="1400" b="1" dirty="0" smtClean="0"/>
              <a:t>него</a:t>
            </a:r>
          </a:p>
          <a:p>
            <a:r>
              <a:rPr lang="ru-RU" sz="1400" b="1" dirty="0" smtClean="0"/>
              <a:t>Реализация (мобильная торговля)</a:t>
            </a:r>
            <a:endParaRPr lang="ru-RU" sz="14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98814"/>
              </p:ext>
            </p:extLst>
          </p:nvPr>
        </p:nvGraphicFramePr>
        <p:xfrm>
          <a:off x="585439" y="4727764"/>
          <a:ext cx="8260597" cy="1388688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3250419">
                  <a:extLst>
                    <a:ext uri="{9D8B030D-6E8A-4147-A177-3AD203B41FA5}">
                      <a16:colId xmlns:a16="http://schemas.microsoft.com/office/drawing/2014/main" val="613959182"/>
                    </a:ext>
                  </a:extLst>
                </a:gridCol>
                <a:gridCol w="1254332">
                  <a:extLst>
                    <a:ext uri="{9D8B030D-6E8A-4147-A177-3AD203B41FA5}">
                      <a16:colId xmlns:a16="http://schemas.microsoft.com/office/drawing/2014/main" val="3528742855"/>
                    </a:ext>
                  </a:extLst>
                </a:gridCol>
                <a:gridCol w="1220794">
                  <a:extLst>
                    <a:ext uri="{9D8B030D-6E8A-4147-A177-3AD203B41FA5}">
                      <a16:colId xmlns:a16="http://schemas.microsoft.com/office/drawing/2014/main" val="3507172873"/>
                    </a:ext>
                  </a:extLst>
                </a:gridCol>
                <a:gridCol w="1267526">
                  <a:extLst>
                    <a:ext uri="{9D8B030D-6E8A-4147-A177-3AD203B41FA5}">
                      <a16:colId xmlns:a16="http://schemas.microsoft.com/office/drawing/2014/main" val="2773217614"/>
                    </a:ext>
                  </a:extLst>
                </a:gridCol>
                <a:gridCol w="1267526">
                  <a:extLst>
                    <a:ext uri="{9D8B030D-6E8A-4147-A177-3AD203B41FA5}">
                      <a16:colId xmlns:a16="http://schemas.microsoft.com/office/drawing/2014/main" val="2664353087"/>
                    </a:ext>
                  </a:extLst>
                </a:gridCol>
              </a:tblGrid>
              <a:tr h="536548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Функции  \  уровень лицензии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Минимум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2 449р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Базовый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6 659р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11 579р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Полный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18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899р.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950316"/>
                  </a:ext>
                </a:extLst>
              </a:tr>
              <a:tr h="2338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Возможность доработки логики работы программы к зависимости от уровня </a:t>
                      </a:r>
                      <a:r>
                        <a:rPr lang="ru-RU" sz="1200" b="1" dirty="0" smtClean="0"/>
                        <a:t>лицензии</a:t>
                      </a:r>
                      <a:endParaRPr lang="ru-RU" sz="1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749852"/>
                  </a:ext>
                </a:extLst>
              </a:tr>
              <a:tr h="288910">
                <a:tc>
                  <a:txBody>
                    <a:bodyPr/>
                    <a:lstStyle/>
                    <a:p>
                      <a:r>
                        <a:rPr lang="ru-RU" sz="1200" dirty="0"/>
                        <a:t>Возможность</a:t>
                      </a:r>
                      <a:r>
                        <a:rPr lang="ru-RU" sz="1200" baseline="0" dirty="0"/>
                        <a:t> доработок программы</a:t>
                      </a:r>
                      <a:endParaRPr lang="ru-RU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DengXian" panose="03000509000000000000" pitchFamily="65" charset="-122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4234487"/>
                  </a:ext>
                </a:extLst>
              </a:tr>
              <a:tr h="288910">
                <a:tc>
                  <a:txBody>
                    <a:bodyPr/>
                    <a:lstStyle/>
                    <a:p>
                      <a:r>
                        <a:rPr lang="ru-RU" sz="1200" dirty="0"/>
                        <a:t>Возможность добавления своих операций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875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971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graphicFrame>
        <p:nvGraphicFramePr>
          <p:cNvPr id="88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001233"/>
              </p:ext>
            </p:extLst>
          </p:nvPr>
        </p:nvGraphicFramePr>
        <p:xfrm>
          <a:off x="382386" y="747462"/>
          <a:ext cx="8415423" cy="518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97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Минимум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DF5718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3551A2"/>
                          </a:solidFill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2449.-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6659</a:t>
                      </a: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11579.-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18899</a:t>
                      </a: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.-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9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Сбор штрихкодов и инвентаризация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9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остальные операции (в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ЕГАИС)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9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Добавление своих новых операций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9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Переоценка с мобильным принтером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Онлайн работа со справочниками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2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Мобильная торговля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9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0" y="237439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55" y="237439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91" y="237439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18" y="237439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91" y="299784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18" y="299784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18" y="371928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18" y="439438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18" y="502314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18" y="552807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55" y="299784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91" y="371928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91" y="439438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 descr="http://www.cleverence.ru/bitrix/templates/cleverence/img/green-che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91" y="502314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0" y="299784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89" y="371928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0" y="3719288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89" y="439438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0" y="439438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0" y="502314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89" y="5023142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91" y="552807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89" y="552807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4" descr="http://www.cleverence.ru/bitrix/templates/cleverence/img/red-cro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0" y="5528073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08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3703" y="982739"/>
            <a:ext cx="8274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50071"/>
                </a:solidFill>
              </a:rPr>
              <a:t>Преимущества «</a:t>
            </a:r>
            <a:r>
              <a:rPr lang="en-US" sz="2800" b="1" dirty="0">
                <a:solidFill>
                  <a:srgbClr val="E50071"/>
                </a:solidFill>
              </a:rPr>
              <a:t>Mobile SMARTS: </a:t>
            </a:r>
            <a:r>
              <a:rPr lang="ru-RU" sz="2800" b="1" dirty="0" smtClean="0">
                <a:solidFill>
                  <a:srgbClr val="E50071"/>
                </a:solidFill>
              </a:rPr>
              <a:t>Магазин</a:t>
            </a:r>
            <a:r>
              <a:rPr lang="ru-RU" sz="2800" b="1" dirty="0" smtClean="0">
                <a:solidFill>
                  <a:srgbClr val="E50071"/>
                </a:solidFill>
              </a:rPr>
              <a:t> </a:t>
            </a:r>
            <a:r>
              <a:rPr lang="ru-RU" sz="2800" b="1" dirty="0">
                <a:solidFill>
                  <a:srgbClr val="E50071"/>
                </a:solidFill>
              </a:rPr>
              <a:t>15</a:t>
            </a:r>
            <a:r>
              <a:rPr lang="ru-RU" sz="2800" b="1" dirty="0" smtClean="0">
                <a:solidFill>
                  <a:srgbClr val="E50071"/>
                </a:solidFill>
              </a:rPr>
              <a:t>» </a:t>
            </a:r>
            <a:endParaRPr lang="ru-RU" sz="2800" b="1" dirty="0">
              <a:solidFill>
                <a:srgbClr val="E5007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703" y="1892189"/>
            <a:ext cx="81963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smtClean="0"/>
              <a:t>Подходит </a:t>
            </a:r>
            <a:r>
              <a:rPr lang="ru-RU" dirty="0"/>
              <a:t>для любого типа </a:t>
            </a:r>
            <a:r>
              <a:rPr lang="ru-RU" dirty="0" smtClean="0"/>
              <a:t>магазина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 smtClean="0"/>
              <a:t>Одинаково </a:t>
            </a:r>
            <a:r>
              <a:rPr lang="ru-RU" dirty="0"/>
              <a:t>работает на любых ТСД с </a:t>
            </a:r>
            <a:r>
              <a:rPr lang="ru-RU" dirty="0" err="1"/>
              <a:t>Windows</a:t>
            </a:r>
            <a:r>
              <a:rPr lang="ru-RU" dirty="0"/>
              <a:t> и </a:t>
            </a:r>
            <a:r>
              <a:rPr lang="ru-RU" dirty="0" err="1" smtClean="0"/>
              <a:t>Android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Решает все основные задачи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 smtClean="0"/>
              <a:t>Решает </a:t>
            </a:r>
            <a:r>
              <a:rPr lang="ru-RU" dirty="0"/>
              <a:t>задачи поштучного учета (ЕГАИС и т.д</a:t>
            </a:r>
            <a:r>
              <a:rPr lang="ru-RU" dirty="0" smtClean="0"/>
              <a:t>.)</a:t>
            </a:r>
          </a:p>
          <a:p>
            <a:endParaRPr lang="ru-RU" dirty="0"/>
          </a:p>
          <a:p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 smtClean="0"/>
              <a:t>Любой </a:t>
            </a:r>
            <a:r>
              <a:rPr lang="ru-RU" dirty="0"/>
              <a:t>тип обмена </a:t>
            </a:r>
            <a:r>
              <a:rPr lang="ru-RU" dirty="0" err="1" smtClean="0"/>
              <a:t>Wi-Fi</a:t>
            </a:r>
            <a:r>
              <a:rPr lang="ru-RU" dirty="0" smtClean="0"/>
              <a:t>/кабель/3G</a:t>
            </a:r>
            <a:r>
              <a:rPr lang="ru-RU" dirty="0"/>
              <a:t>, </a:t>
            </a:r>
            <a:r>
              <a:rPr lang="ru-RU" dirty="0" smtClean="0"/>
              <a:t>онлайн/офлайн</a:t>
            </a:r>
          </a:p>
          <a:p>
            <a:endParaRPr lang="ru-RU" dirty="0"/>
          </a:p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 smtClean="0"/>
              <a:t>Возможность </a:t>
            </a:r>
            <a:r>
              <a:rPr lang="ru-RU" dirty="0"/>
              <a:t>доработок.</a:t>
            </a:r>
          </a:p>
        </p:txBody>
      </p:sp>
    </p:spTree>
    <p:extLst>
      <p:ext uri="{BB962C8B-B14F-4D97-AF65-F5344CB8AC3E}">
        <p14:creationId xmlns:p14="http://schemas.microsoft.com/office/powerpoint/2010/main" val="30084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770" y="5720564"/>
            <a:ext cx="1775337" cy="564022"/>
          </a:xfrm>
        </p:spPr>
        <p:txBody>
          <a:bodyPr>
            <a:normAutofit/>
          </a:bodyPr>
          <a:lstStyle/>
          <a:p>
            <a:r>
              <a:rPr lang="ru-RU" sz="1050" dirty="0"/>
              <a:t>П</a:t>
            </a:r>
            <a:r>
              <a:rPr lang="ru-RU" sz="1050" dirty="0" smtClean="0"/>
              <a:t>роконсультировать и оказать поддержку в режиме 24/7</a:t>
            </a:r>
            <a:endParaRPr lang="ru-RU" sz="105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445" y="199928"/>
            <a:ext cx="1218644" cy="1194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1" y="3348939"/>
            <a:ext cx="1549399" cy="116351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0001" y="4511866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Подключить, настроить, обучить</a:t>
            </a:r>
            <a:endParaRPr lang="ru-RU" sz="10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83" y="2496133"/>
            <a:ext cx="2212234" cy="138502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814984" y="5882073"/>
            <a:ext cx="2539108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Помочь подготовится к 1 марта, не нарушить закон, не допустить конфискации товара и штрафа</a:t>
            </a:r>
            <a:endParaRPr lang="ru-RU" sz="10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338" y="4654595"/>
            <a:ext cx="1720079" cy="1094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08" y="799989"/>
            <a:ext cx="1325029" cy="13250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t="37473" b="43105"/>
          <a:stretch/>
        </p:blipFill>
        <p:spPr>
          <a:xfrm>
            <a:off x="361052" y="2125018"/>
            <a:ext cx="908694" cy="17698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8968" y="2336232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Грамотно подобрать оборудование и ПО </a:t>
            </a:r>
            <a:endParaRPr lang="ru-RU" sz="105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628974" y="1438797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Установить надежные партнерские взаимоотношения 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855" y="814392"/>
            <a:ext cx="1462875" cy="13780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7827" y="4397634"/>
            <a:ext cx="1417354" cy="14047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1774" y="3258088"/>
            <a:ext cx="1931508" cy="1288497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2969796" y="737419"/>
            <a:ext cx="435287" cy="18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486977" y="2897726"/>
            <a:ext cx="12919" cy="4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6880486" y="4610465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Полностью автоматизировать и помогать в развитии бизнеса</a:t>
            </a:r>
            <a:endParaRPr lang="ru-RU" sz="105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357669" y="5223643"/>
            <a:ext cx="580805" cy="93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228556" y="5317246"/>
            <a:ext cx="659623" cy="17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547279" y="5075888"/>
            <a:ext cx="421335" cy="28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122396" y="2133799"/>
            <a:ext cx="379174" cy="442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4888179" y="3851836"/>
            <a:ext cx="366325" cy="482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3670700" y="3930695"/>
            <a:ext cx="265957" cy="581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2867891" y="3489273"/>
            <a:ext cx="561925" cy="1440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930693" y="2754931"/>
            <a:ext cx="569841" cy="10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176191" y="2034454"/>
            <a:ext cx="516" cy="453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5261357" y="3174740"/>
            <a:ext cx="568207" cy="125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9"/>
          <a:stretch/>
        </p:blipFill>
        <p:spPr>
          <a:xfrm>
            <a:off x="7577528" y="737419"/>
            <a:ext cx="1178336" cy="1389075"/>
          </a:xfrm>
          <a:prstGeom prst="rect">
            <a:avLst/>
          </a:prstGeom>
        </p:spPr>
      </p:pic>
      <p:sp>
        <p:nvSpPr>
          <p:cNvPr id="63" name="Заголовок 1"/>
          <p:cNvSpPr txBox="1">
            <a:spLocks/>
          </p:cNvSpPr>
          <p:nvPr/>
        </p:nvSpPr>
        <p:spPr>
          <a:xfrm>
            <a:off x="7267115" y="2107728"/>
            <a:ext cx="1876885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Мы гарантируем </a:t>
            </a:r>
            <a:r>
              <a:rPr lang="ru-RU" sz="1050" dirty="0" err="1" smtClean="0"/>
              <a:t>экспертность</a:t>
            </a:r>
            <a:r>
              <a:rPr lang="ru-RU" sz="1050" dirty="0" smtClean="0"/>
              <a:t> и результат </a:t>
            </a:r>
            <a:endParaRPr lang="ru-RU" sz="1050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67" y="690455"/>
            <a:ext cx="1415404" cy="1415404"/>
          </a:xfrm>
          <a:prstGeom prst="rect">
            <a:avLst/>
          </a:prstGeom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5634936" y="2091775"/>
            <a:ext cx="1876885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Почему мы???</a:t>
            </a:r>
            <a:endParaRPr lang="ru-RU" sz="1050" dirty="0"/>
          </a:p>
        </p:txBody>
      </p:sp>
      <p:sp>
        <p:nvSpPr>
          <p:cNvPr id="70" name="Стрелка вправо 69"/>
          <p:cNvSpPr/>
          <p:nvPr/>
        </p:nvSpPr>
        <p:spPr>
          <a:xfrm>
            <a:off x="6910466" y="1217404"/>
            <a:ext cx="667062" cy="341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Google Shape;48;p13"/>
          <p:cNvSpPr txBox="1"/>
          <p:nvPr/>
        </p:nvSpPr>
        <p:spPr>
          <a:xfrm>
            <a:off x="-68579" y="77293"/>
            <a:ext cx="3670700" cy="255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algn="ctr">
              <a:defRPr sz="31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sz="1800" dirty="0" smtClean="0"/>
              <a:t>Как мы можем Вам помочь:</a:t>
            </a:r>
            <a:endParaRPr sz="18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Спасибо за внимание!"/>
          <p:cNvSpPr txBox="1">
            <a:spLocks noGrp="1"/>
          </p:cNvSpPr>
          <p:nvPr>
            <p:ph type="title"/>
          </p:nvPr>
        </p:nvSpPr>
        <p:spPr>
          <a:xfrm>
            <a:off x="1755013" y="2297166"/>
            <a:ext cx="6195600" cy="8095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sz="3797" b="1" dirty="0" err="1">
                <a:solidFill>
                  <a:srgbClr val="E50071"/>
                </a:solidFill>
                <a:latin typeface="+mn-lt"/>
              </a:rPr>
              <a:t>Спасибо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 </a:t>
            </a:r>
            <a:r>
              <a:rPr sz="3797" b="1" dirty="0" err="1">
                <a:solidFill>
                  <a:srgbClr val="E50071"/>
                </a:solidFill>
                <a:latin typeface="+mn-lt"/>
              </a:rPr>
              <a:t>за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 </a:t>
            </a:r>
            <a:r>
              <a:rPr sz="3797" b="1" dirty="0" err="1">
                <a:solidFill>
                  <a:srgbClr val="E50071"/>
                </a:solidFill>
                <a:latin typeface="+mn-lt"/>
              </a:rPr>
              <a:t>внимание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!</a:t>
            </a:r>
          </a:p>
        </p:txBody>
      </p:sp>
      <p:sp>
        <p:nvSpPr>
          <p:cNvPr id="206" name="Татьяна Калачева - руководитель направления маркировки…"/>
          <p:cNvSpPr txBox="1">
            <a:spLocks noGrp="1"/>
          </p:cNvSpPr>
          <p:nvPr>
            <p:ph type="body" sz="quarter" idx="1"/>
          </p:nvPr>
        </p:nvSpPr>
        <p:spPr>
          <a:xfrm>
            <a:off x="241537" y="4800410"/>
            <a:ext cx="4746099" cy="100251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smtClean="0"/>
              <a:t>Кочкуров Иван – менеджер отдела автоматизации</a:t>
            </a:r>
            <a:endParaRPr dirty="0"/>
          </a:p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smtClean="0"/>
              <a:t>Почта:</a:t>
            </a:r>
            <a:r>
              <a:rPr dirty="0" smtClean="0"/>
              <a:t> </a:t>
            </a:r>
            <a:r>
              <a:rPr lang="en-US" dirty="0" smtClean="0">
                <a:hlinkClick r:id="rId2"/>
              </a:rPr>
              <a:t>IVKochkurov@1cbit.ru</a:t>
            </a:r>
            <a:endParaRPr lang="en-US" dirty="0" smtClean="0"/>
          </a:p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smtClean="0">
                <a:solidFill>
                  <a:srgbClr val="212121"/>
                </a:solidFill>
              </a:rPr>
              <a:t>Тел.: +7 495 748 07 77 доб. 1278</a:t>
            </a:r>
            <a:endParaRPr dirty="0">
              <a:solidFill>
                <a:srgbClr val="21212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9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8"/>
          <p:cNvSpPr txBox="1"/>
          <p:nvPr/>
        </p:nvSpPr>
        <p:spPr>
          <a:xfrm>
            <a:off x="1556095" y="-438024"/>
            <a:ext cx="5339176" cy="41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145" tIns="32145" rIns="32145" bIns="32145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sz="2250" dirty="0"/>
              <a:t>Задачи Клиента</a:t>
            </a:r>
            <a:endParaRPr sz="2250" dirty="0"/>
          </a:p>
        </p:txBody>
      </p:sp>
      <p:sp>
        <p:nvSpPr>
          <p:cNvPr id="5" name="TextBox 4"/>
          <p:cNvSpPr txBox="1"/>
          <p:nvPr/>
        </p:nvSpPr>
        <p:spPr>
          <a:xfrm>
            <a:off x="599362" y="1649469"/>
            <a:ext cx="7555423" cy="3634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687" dirty="0">
                <a:solidFill>
                  <a:srgbClr val="E50071"/>
                </a:solidFill>
              </a:rPr>
              <a:t>Содержание</a:t>
            </a:r>
            <a:r>
              <a:rPr lang="ru-RU" sz="1687" dirty="0" smtClean="0">
                <a:solidFill>
                  <a:srgbClr val="E50071"/>
                </a:solidFill>
              </a:rPr>
              <a:t>:</a:t>
            </a:r>
          </a:p>
          <a:p>
            <a:pPr defTabSz="642916"/>
            <a:endParaRPr lang="ru-RU" sz="1687" dirty="0">
              <a:solidFill>
                <a:srgbClr val="E50071"/>
              </a:solidFill>
            </a:endParaRPr>
          </a:p>
          <a:p>
            <a:pPr defTabSz="642916"/>
            <a:r>
              <a:rPr lang="ru-RU" sz="1687" dirty="0" smtClean="0"/>
              <a:t>1. Немного о нас - компания Первый Бит </a:t>
            </a:r>
          </a:p>
          <a:p>
            <a:pPr defTabSz="642916"/>
            <a:endParaRPr lang="ru-RU" sz="1687" dirty="0" smtClean="0"/>
          </a:p>
          <a:p>
            <a:pPr defTabSz="642916"/>
            <a:r>
              <a:rPr lang="ru-RU" sz="1687" dirty="0" smtClean="0"/>
              <a:t>2. Программный продукт </a:t>
            </a:r>
            <a:r>
              <a:rPr lang="en-US" sz="1687" dirty="0"/>
              <a:t>Mobile SMARTS: </a:t>
            </a:r>
            <a:r>
              <a:rPr lang="ru-RU" sz="1687" dirty="0" smtClean="0"/>
              <a:t>Магазин</a:t>
            </a:r>
            <a:r>
              <a:rPr lang="ru-RU" sz="1687" dirty="0" smtClean="0"/>
              <a:t> </a:t>
            </a:r>
            <a:r>
              <a:rPr lang="ru-RU" sz="1687" dirty="0" smtClean="0"/>
              <a:t>15</a:t>
            </a:r>
          </a:p>
          <a:p>
            <a:pPr defTabSz="642916"/>
            <a:endParaRPr lang="ru-RU" sz="1687" dirty="0" smtClean="0"/>
          </a:p>
          <a:p>
            <a:pPr defTabSz="642916"/>
            <a:r>
              <a:rPr lang="ru-RU" sz="1687" dirty="0" smtClean="0"/>
              <a:t>3. Автоматизируемые </a:t>
            </a:r>
            <a:r>
              <a:rPr lang="ru-RU" sz="1687" dirty="0"/>
              <a:t>операции </a:t>
            </a:r>
            <a:endParaRPr lang="ru-RU" sz="1687" dirty="0" smtClean="0"/>
          </a:p>
          <a:p>
            <a:pPr defTabSz="642916"/>
            <a:endParaRPr lang="ru-RU" sz="1687" dirty="0"/>
          </a:p>
          <a:p>
            <a:pPr defTabSz="642916"/>
            <a:r>
              <a:rPr lang="ru-RU" sz="1687" dirty="0" smtClean="0"/>
              <a:t>4. Дополнительные возможности</a:t>
            </a:r>
          </a:p>
          <a:p>
            <a:pPr defTabSz="642916"/>
            <a:endParaRPr lang="ru-RU" sz="1687" dirty="0"/>
          </a:p>
          <a:p>
            <a:pPr defTabSz="642916"/>
            <a:r>
              <a:rPr lang="ru-RU" sz="1687" dirty="0" smtClean="0"/>
              <a:t>5. Лицензирование</a:t>
            </a:r>
          </a:p>
          <a:p>
            <a:pPr defTabSz="642916"/>
            <a:endParaRPr lang="ru-RU" sz="1687" dirty="0" smtClean="0"/>
          </a:p>
          <a:p>
            <a:pPr defTabSz="642916"/>
            <a:r>
              <a:rPr lang="ru-RU" sz="1687" dirty="0" smtClean="0"/>
              <a:t>6. Вывод</a:t>
            </a:r>
            <a:endParaRPr lang="ru-RU" sz="1687" dirty="0"/>
          </a:p>
          <a:p>
            <a:pPr marL="241082" indent="-241082" defTabSz="642916">
              <a:buAutoNum type="arabicPeriod"/>
            </a:pPr>
            <a:endParaRPr lang="ru-RU" sz="1266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2"/>
          <p:cNvSpPr txBox="1">
            <a:spLocks noGrp="1"/>
          </p:cNvSpPr>
          <p:nvPr>
            <p:ph type="title"/>
          </p:nvPr>
        </p:nvSpPr>
        <p:spPr>
          <a:xfrm>
            <a:off x="952557" y="607519"/>
            <a:ext cx="6986815" cy="3037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584229">
              <a:defRPr sz="22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sz="1969" dirty="0" err="1"/>
              <a:t>Международный</a:t>
            </a:r>
            <a:r>
              <a:rPr sz="1969" dirty="0"/>
              <a:t> </a:t>
            </a:r>
            <a:r>
              <a:rPr sz="1969" dirty="0" err="1"/>
              <a:t>интегратор</a:t>
            </a:r>
            <a:r>
              <a:rPr sz="1969" dirty="0"/>
              <a:t> </a:t>
            </a:r>
            <a:r>
              <a:rPr sz="1969" dirty="0" err="1"/>
              <a:t>эффективных</a:t>
            </a:r>
            <a:r>
              <a:rPr sz="1969" dirty="0"/>
              <a:t> </a:t>
            </a:r>
            <a:r>
              <a:rPr sz="1969" dirty="0" smtClean="0"/>
              <a:t>ИТ-</a:t>
            </a:r>
            <a:r>
              <a:rPr lang="ru-RU" sz="1969" dirty="0" smtClean="0"/>
              <a:t> </a:t>
            </a:r>
            <a:r>
              <a:rPr sz="1969" dirty="0" err="1" smtClean="0"/>
              <a:t>решений</a:t>
            </a:r>
            <a:endParaRPr sz="1969" dirty="0"/>
          </a:p>
        </p:txBody>
      </p:sp>
      <p:sp>
        <p:nvSpPr>
          <p:cNvPr id="122" name="TextBox 16"/>
          <p:cNvSpPr txBox="1"/>
          <p:nvPr/>
        </p:nvSpPr>
        <p:spPr>
          <a:xfrm>
            <a:off x="530277" y="3694803"/>
            <a:ext cx="64984" cy="77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>
            <a:spAutoFit/>
          </a:bodyPr>
          <a:lstStyle>
            <a:lvl1pPr>
              <a:defRPr sz="6300" b="1">
                <a:solidFill>
                  <a:srgbClr val="E50071"/>
                </a:solidFill>
              </a:defRPr>
            </a:lvl1pPr>
          </a:lstStyle>
          <a:p>
            <a:endParaRPr sz="443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58" y="911303"/>
            <a:ext cx="2707334" cy="1898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75" y="2809953"/>
            <a:ext cx="1393825" cy="204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762" y="975361"/>
            <a:ext cx="3153305" cy="885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6436" y="1953137"/>
            <a:ext cx="3053631" cy="1918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7918" y="2099811"/>
            <a:ext cx="624086" cy="455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6436" y="1896082"/>
            <a:ext cx="279081" cy="2037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4062" y="1981874"/>
            <a:ext cx="255884" cy="1867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864" y="2144620"/>
            <a:ext cx="279082" cy="2037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862" y="2597617"/>
            <a:ext cx="330200" cy="2410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575" y="2989654"/>
            <a:ext cx="1802871" cy="48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575" y="3470806"/>
            <a:ext cx="1979429" cy="14682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5371" y="3794825"/>
            <a:ext cx="1617605" cy="11153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0285" y="3871367"/>
            <a:ext cx="1609782" cy="16299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904" y="4983333"/>
            <a:ext cx="2837488" cy="11380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1260" y="5497523"/>
            <a:ext cx="1242483" cy="6212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2404" y="5541884"/>
            <a:ext cx="1617663" cy="5901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05452" y="922313"/>
            <a:ext cx="1299210" cy="8086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1536" y="1765652"/>
            <a:ext cx="1311160" cy="54523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89497" y="2355720"/>
            <a:ext cx="1494040" cy="4141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21536" y="2803687"/>
            <a:ext cx="1425200" cy="5909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46109" y="3428402"/>
            <a:ext cx="1412116" cy="5719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47470" y="4044623"/>
            <a:ext cx="1436067" cy="5814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1536" y="4656722"/>
            <a:ext cx="1388703" cy="583255"/>
          </a:xfrm>
          <a:prstGeom prst="rect">
            <a:avLst/>
          </a:prstGeom>
        </p:spPr>
      </p:pic>
      <p:sp>
        <p:nvSpPr>
          <p:cNvPr id="46" name="TextBox 25"/>
          <p:cNvSpPr txBox="1"/>
          <p:nvPr/>
        </p:nvSpPr>
        <p:spPr>
          <a:xfrm>
            <a:off x="7046109" y="5808144"/>
            <a:ext cx="771845" cy="31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32146" rIns="32146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техническая</a:t>
            </a:r>
            <a:r>
              <a:rPr sz="914" dirty="0"/>
              <a:t> </a:t>
            </a:r>
          </a:p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поддержка</a:t>
            </a:r>
            <a:endParaRPr sz="914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962492" y="5262407"/>
            <a:ext cx="1181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E50071"/>
                </a:solidFill>
                <a:sym typeface="Arial"/>
              </a:rPr>
              <a:t>24/7</a:t>
            </a:r>
          </a:p>
        </p:txBody>
      </p:sp>
    </p:spTree>
    <p:extLst>
      <p:ext uri="{BB962C8B-B14F-4D97-AF65-F5344CB8AC3E}">
        <p14:creationId xmlns:p14="http://schemas.microsoft.com/office/powerpoint/2010/main" val="419807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Заголовок 1"/>
          <p:cNvSpPr txBox="1">
            <a:spLocks noGrp="1"/>
          </p:cNvSpPr>
          <p:nvPr>
            <p:ph type="title"/>
          </p:nvPr>
        </p:nvSpPr>
        <p:spPr>
          <a:xfrm>
            <a:off x="2019993" y="1136469"/>
            <a:ext cx="5394960" cy="659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z="2800" dirty="0"/>
              <a:t>Mobile SMARTS: </a:t>
            </a:r>
            <a:r>
              <a:rPr lang="ru-RU" sz="2800" dirty="0" smtClean="0"/>
              <a:t>Магазин </a:t>
            </a:r>
            <a:r>
              <a:rPr lang="ru-RU" sz="2800" dirty="0"/>
              <a:t>15</a:t>
            </a:r>
            <a:endParaRPr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1347" y="1906123"/>
            <a:ext cx="8271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Продукт </a:t>
            </a:r>
            <a:r>
              <a:rPr lang="ru-RU" dirty="0" smtClean="0"/>
              <a:t>«</a:t>
            </a:r>
            <a:r>
              <a:rPr lang="ru-RU" dirty="0" smtClean="0"/>
              <a:t>Магазин</a:t>
            </a:r>
            <a:r>
              <a:rPr lang="ru-RU" dirty="0" smtClean="0"/>
              <a:t> </a:t>
            </a:r>
            <a:r>
              <a:rPr lang="ru-RU" dirty="0"/>
              <a:t>15» - </a:t>
            </a:r>
            <a:r>
              <a:rPr lang="ru-RU" dirty="0" smtClean="0"/>
              <a:t>специализированное </a:t>
            </a:r>
            <a:r>
              <a:rPr lang="ru-RU" dirty="0"/>
              <a:t>программное обеспечение для мобильных устройств со встроенным сканером </a:t>
            </a:r>
            <a:r>
              <a:rPr lang="ru-RU" dirty="0" err="1"/>
              <a:t>штрихкодов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1348" y="3704413"/>
            <a:ext cx="49989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Основная цель продукта -  </a:t>
            </a:r>
            <a:r>
              <a:rPr lang="ru-RU" dirty="0" smtClean="0"/>
              <a:t>позволяет быстро автоматизировать, оптимизировать рабочие места и бизнес процессы по учету товара в магазине. Например, приемку товара по </a:t>
            </a:r>
            <a:r>
              <a:rPr lang="ru-RU" dirty="0" err="1" smtClean="0"/>
              <a:t>штрихкодам</a:t>
            </a:r>
            <a:r>
              <a:rPr lang="ru-RU" dirty="0" smtClean="0"/>
              <a:t> или инвентаризацию прямо в торговом зале.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pic>
        <p:nvPicPr>
          <p:cNvPr id="1026" name="Picture 2" descr="https://www.cleverence.ru/upload/iblock/bcc/bcc6f4b56749b137ce2552033ee4bcd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49" y="2926080"/>
            <a:ext cx="3381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92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81577" y="759671"/>
            <a:ext cx="4459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Кому подходит продукт?</a:t>
            </a:r>
            <a:endParaRPr lang="ru-RU" sz="28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05" y="281249"/>
            <a:ext cx="1925376" cy="325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0" y="1282891"/>
            <a:ext cx="6985698" cy="48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347" y="725776"/>
            <a:ext cx="4633306" cy="49045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rPr>
              <a:t>Какие проблемы решает</a:t>
            </a:r>
            <a:endParaRPr lang="ru-RU" sz="2800" b="1" dirty="0">
              <a:solidFill>
                <a:srgbClr val="E50071"/>
              </a:solidFill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165" y="3912120"/>
            <a:ext cx="6503670" cy="20749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05" y="281249"/>
            <a:ext cx="1925376" cy="325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3078" y="1216228"/>
            <a:ext cx="8266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/>
              <a:t>Постоянный бардак с товаром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dirty="0"/>
              <a:t>Точных количеств и наличия никто не знает, пока не пойдет и сам не посчитает.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b="1" dirty="0"/>
              <a:t>Недопоставки и пере-поставки</a:t>
            </a:r>
          </a:p>
          <a:p>
            <a:pPr marL="534988" indent="0">
              <a:lnSpc>
                <a:spcPct val="100000"/>
              </a:lnSpc>
              <a:buNone/>
            </a:pPr>
            <a:r>
              <a:rPr lang="ru-RU" dirty="0"/>
              <a:t>Нерадивые поставщики возят что хотят.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ru-RU" b="1" dirty="0"/>
              <a:t>Неверные ценники</a:t>
            </a:r>
          </a:p>
          <a:p>
            <a:pPr marL="534988" indent="0">
              <a:lnSpc>
                <a:spcPct val="150000"/>
              </a:lnSpc>
              <a:buNone/>
            </a:pPr>
            <a:r>
              <a:rPr lang="ru-RU" dirty="0"/>
              <a:t>Целая головная боль с утра обновить ценники.</a:t>
            </a:r>
          </a:p>
        </p:txBody>
      </p:sp>
    </p:spTree>
    <p:extLst>
      <p:ext uri="{BB962C8B-B14F-4D97-AF65-F5344CB8AC3E}">
        <p14:creationId xmlns:p14="http://schemas.microsoft.com/office/powerpoint/2010/main" val="414265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3765" y="3244334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Автоматизируемые операции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2422" y="602428"/>
            <a:ext cx="699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50071"/>
                </a:solidFill>
                <a:sym typeface="Arial"/>
              </a:rPr>
              <a:t>Автоматизируемые</a:t>
            </a:r>
            <a:r>
              <a:rPr lang="ru-RU" sz="2800" dirty="0" smtClean="0">
                <a:solidFill>
                  <a:srgbClr val="FF0000"/>
                </a:solidFill>
                <a:latin typeface="Gilroy ExtraBold" panose="00000900000000000000" pitchFamily="50" charset="-52"/>
                <a:ea typeface="Roboto" pitchFamily="2" charset="0"/>
              </a:rPr>
              <a:t> </a:t>
            </a:r>
            <a:r>
              <a:rPr lang="ru-RU" sz="2800" b="1" dirty="0">
                <a:solidFill>
                  <a:srgbClr val="E50071"/>
                </a:solidFill>
              </a:rPr>
              <a:t>операции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9461" y="3707770"/>
            <a:ext cx="55695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5142"/>
              </a:buClr>
              <a:buSzPct val="100000"/>
            </a:pPr>
            <a:r>
              <a:rPr lang="ru-RU" sz="1400" dirty="0" smtClean="0"/>
              <a:t>     </a:t>
            </a:r>
            <a:r>
              <a:rPr lang="ru-RU" sz="1400" b="1" dirty="0" smtClean="0"/>
              <a:t>Операции с алкоголем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 smtClean="0"/>
              <a:t>Инвентаризация</a:t>
            </a:r>
            <a:endParaRPr lang="ru-RU" sz="1400" dirty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 smtClean="0"/>
              <a:t>Поступление ТТН</a:t>
            </a:r>
            <a:r>
              <a:rPr lang="ru-RU" sz="1400" dirty="0" smtClean="0"/>
              <a:t> </a:t>
            </a:r>
            <a:endParaRPr lang="ru-RU" sz="1400" dirty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 smtClean="0"/>
              <a:t>Возврат</a:t>
            </a:r>
            <a:endParaRPr lang="ru-RU" sz="1400" dirty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400" dirty="0" smtClean="0"/>
              <a:t>Списание</a:t>
            </a:r>
            <a:endParaRPr lang="ru-RU" sz="1400" dirty="0"/>
          </a:p>
        </p:txBody>
      </p:sp>
      <p:pic>
        <p:nvPicPr>
          <p:cNvPr id="1028" name="Picture 4" descr="https://uc5e805ef1d1956bba057e1c09b8.previews.dropboxusercontent.com/p/thumb/AAx0gw9Z5cQHWjjQ6ZjT_yNMyzcOQ8Q8LeKic6KlUz86gTrS1e07VoFxNVBZRt9rM_nv-oqQtmHT4SckW0DSmMg0mT3Ekls5Ls7ozR57mdLvzQXOYBueLHwNm3DBhOLurYJcRTCi74qK6rkZZdWXMHwdmgKnJKA8C-OY-0w4NWNKnq4sdYaxOGpFsiQ4kwSaPWVyJI54V7fJZXrBxeyZ8WNwuV5Alv2sn_uYTAbyeQoXrqOQYif28F44H629WO3bYRVeTiY8n5qsdDTaS-ZwidxAJFMZsYtxsmHJtHXs3VxHWRbmMAaVrSC81Hx0VYq0x5sX0XbkrSh9YEBBVI46WObJHLsYftekNeaLh3JXrMGp6AjNj5R83kgGyVT_pjlPQ2nrdm58K5TeVp1FY-C04FSfPORACmeC5_zIUDpJsqU32soIwn_NSZZZa0FI1vYCsp0HBrdRHSXeKEqbJ-wP0WVi/p.jpeg?fv_content=true&amp;size_mode=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73" y="3707770"/>
            <a:ext cx="1445633" cy="24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382636"/>
              </p:ext>
            </p:extLst>
          </p:nvPr>
        </p:nvGraphicFramePr>
        <p:xfrm>
          <a:off x="1647324" y="1164597"/>
          <a:ext cx="5704851" cy="246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34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7271" y="596509"/>
            <a:ext cx="525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ym typeface="Arial"/>
              </a:rPr>
              <a:t>Добавляйте свои операции*</a:t>
            </a:r>
            <a:endParaRPr lang="ru-RU" sz="2800" b="1" dirty="0"/>
          </a:p>
        </p:txBody>
      </p:sp>
      <p:pic>
        <p:nvPicPr>
          <p:cNvPr id="14" name="Picture 2" descr="https://lh3.googleusercontent.com/_AJcEPTKT6j6SvVwFet-5wYPGuUnO-1XZTfb1hx60YEwaycCIFiSwsaN83-Zolr2uxP4JhSC8kfo4YY7JqBvkPohvsUFUoc7NkSxNYJh5HysHITl6R96EZZdHck2ChhLeASzQc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89" y="1119729"/>
            <a:ext cx="5190148" cy="472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076" y="5849246"/>
            <a:ext cx="466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Зависит от уровня лицензии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276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7" y="306187"/>
            <a:ext cx="1716871" cy="290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4503" y="703038"/>
            <a:ext cx="8139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50071"/>
                </a:solidFill>
              </a:rPr>
              <a:t>Возможности </a:t>
            </a:r>
            <a:r>
              <a:rPr lang="en-US" sz="2800" b="1" dirty="0">
                <a:solidFill>
                  <a:srgbClr val="E50071"/>
                </a:solidFill>
              </a:rPr>
              <a:t>«Mobile SMARTS: </a:t>
            </a:r>
            <a:r>
              <a:rPr lang="ru-RU" sz="2800" b="1" dirty="0" smtClean="0">
                <a:solidFill>
                  <a:srgbClr val="E50071"/>
                </a:solidFill>
              </a:rPr>
              <a:t>Магазин</a:t>
            </a:r>
            <a:r>
              <a:rPr lang="ru-RU" sz="2800" b="1" dirty="0" smtClean="0">
                <a:solidFill>
                  <a:srgbClr val="E50071"/>
                </a:solidFill>
              </a:rPr>
              <a:t> </a:t>
            </a:r>
            <a:r>
              <a:rPr lang="ru-RU" sz="2800" b="1" dirty="0">
                <a:solidFill>
                  <a:srgbClr val="E50071"/>
                </a:solidFill>
              </a:rPr>
              <a:t>15»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1766" y="1448587"/>
            <a:ext cx="7466215" cy="908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Реализованы «сквозные» алгоритмы обмена между </a:t>
            </a:r>
            <a:r>
              <a:rPr lang="ru-RU" sz="1600" dirty="0" err="1"/>
              <a:t>бэк</a:t>
            </a:r>
            <a:r>
              <a:rPr lang="ru-RU" sz="1600" dirty="0"/>
              <a:t>-офисом и мобильным ПО.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Благодаря этому выстраивается нужный бизнес-процесс.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488858" y="4111269"/>
            <a:ext cx="8139753" cy="1225502"/>
          </a:xfrm>
          <a:custGeom>
            <a:avLst/>
            <a:gdLst>
              <a:gd name="connsiteX0" fmla="*/ 5256511 w 11436205"/>
              <a:gd name="connsiteY0" fmla="*/ 0 h 2887765"/>
              <a:gd name="connsiteX1" fmla="*/ 27286 w 11436205"/>
              <a:gd name="connsiteY1" fmla="*/ 1400175 h 2887765"/>
              <a:gd name="connsiteX2" fmla="*/ 3513436 w 11436205"/>
              <a:gd name="connsiteY2" fmla="*/ 2828925 h 2887765"/>
              <a:gd name="connsiteX3" fmla="*/ 10161886 w 11436205"/>
              <a:gd name="connsiteY3" fmla="*/ 2457450 h 2887765"/>
              <a:gd name="connsiteX4" fmla="*/ 11047711 w 11436205"/>
              <a:gd name="connsiteY4" fmla="*/ 1028700 h 2887765"/>
              <a:gd name="connsiteX5" fmla="*/ 5589886 w 11436205"/>
              <a:gd name="connsiteY5" fmla="*/ 219075 h 2887765"/>
              <a:gd name="connsiteX6" fmla="*/ 1017886 w 11436205"/>
              <a:gd name="connsiteY6" fmla="*/ 1219200 h 2887765"/>
              <a:gd name="connsiteX7" fmla="*/ 1979911 w 11436205"/>
              <a:gd name="connsiteY7" fmla="*/ 2152650 h 28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6205" h="2887765">
                <a:moveTo>
                  <a:pt x="5256511" y="0"/>
                </a:moveTo>
                <a:cubicBezTo>
                  <a:pt x="2787154" y="464344"/>
                  <a:pt x="317798" y="928688"/>
                  <a:pt x="27286" y="1400175"/>
                </a:cubicBezTo>
                <a:cubicBezTo>
                  <a:pt x="-263226" y="1871662"/>
                  <a:pt x="1824336" y="2652713"/>
                  <a:pt x="3513436" y="2828925"/>
                </a:cubicBezTo>
                <a:cubicBezTo>
                  <a:pt x="5202536" y="3005137"/>
                  <a:pt x="8906174" y="2757487"/>
                  <a:pt x="10161886" y="2457450"/>
                </a:cubicBezTo>
                <a:cubicBezTo>
                  <a:pt x="11417598" y="2157413"/>
                  <a:pt x="11809711" y="1401762"/>
                  <a:pt x="11047711" y="1028700"/>
                </a:cubicBezTo>
                <a:cubicBezTo>
                  <a:pt x="10285711" y="655638"/>
                  <a:pt x="7261523" y="187325"/>
                  <a:pt x="5589886" y="219075"/>
                </a:cubicBezTo>
                <a:cubicBezTo>
                  <a:pt x="3918249" y="250825"/>
                  <a:pt x="1619548" y="896938"/>
                  <a:pt x="1017886" y="1219200"/>
                </a:cubicBezTo>
                <a:cubicBezTo>
                  <a:pt x="416224" y="1541462"/>
                  <a:pt x="1198067" y="1847056"/>
                  <a:pt x="1979911" y="215265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49460" y="4583962"/>
            <a:ext cx="2070907" cy="5116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Исходный документ из </a:t>
            </a:r>
            <a:r>
              <a:rPr lang="ru-RU" sz="1400" dirty="0" err="1">
                <a:solidFill>
                  <a:schemeClr val="tx1"/>
                </a:solidFill>
              </a:rPr>
              <a:t>бэк</a:t>
            </a:r>
            <a:r>
              <a:rPr lang="ru-RU" sz="1400" dirty="0">
                <a:solidFill>
                  <a:schemeClr val="tx1"/>
                </a:solidFill>
              </a:rPr>
              <a:t>-офиса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80969" y="4595051"/>
            <a:ext cx="2227811" cy="482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Документ «Магазин 15»</a:t>
            </a:r>
          </a:p>
        </p:txBody>
      </p:sp>
      <p:cxnSp>
        <p:nvCxnSpPr>
          <p:cNvPr id="19" name="Скругленная соединительная линия 18"/>
          <p:cNvCxnSpPr>
            <a:stCxn id="17" idx="3"/>
            <a:endCxn id="18" idx="1"/>
          </p:cNvCxnSpPr>
          <p:nvPr/>
        </p:nvCxnSpPr>
        <p:spPr>
          <a:xfrm flipV="1">
            <a:off x="3120367" y="4836149"/>
            <a:ext cx="560602" cy="365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36565" y="4591402"/>
            <a:ext cx="1860575" cy="4821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Результирующий документ </a:t>
            </a:r>
            <a:r>
              <a:rPr lang="ru-RU" sz="1400" dirty="0" err="1">
                <a:solidFill>
                  <a:schemeClr val="tx1"/>
                </a:solidFill>
              </a:rPr>
              <a:t>бэк</a:t>
            </a:r>
            <a:r>
              <a:rPr lang="ru-RU" sz="1400" dirty="0">
                <a:solidFill>
                  <a:schemeClr val="tx1"/>
                </a:solidFill>
              </a:rPr>
              <a:t>-офиса</a:t>
            </a:r>
          </a:p>
        </p:txBody>
      </p:sp>
      <p:cxnSp>
        <p:nvCxnSpPr>
          <p:cNvPr id="21" name="Скругленная соединительная линия 20"/>
          <p:cNvCxnSpPr>
            <a:stCxn id="18" idx="3"/>
            <a:endCxn id="20" idx="1"/>
          </p:cNvCxnSpPr>
          <p:nvPr/>
        </p:nvCxnSpPr>
        <p:spPr>
          <a:xfrm flipV="1">
            <a:off x="5908780" y="4832500"/>
            <a:ext cx="527785" cy="3649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0633552">
            <a:off x="6014558" y="2801000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Mistral" panose="03090702030407020403" pitchFamily="66" charset="0"/>
              </a:rPr>
              <a:t>Бизнес-процесс</a:t>
            </a:r>
          </a:p>
        </p:txBody>
      </p:sp>
      <p:cxnSp>
        <p:nvCxnSpPr>
          <p:cNvPr id="38" name="Скругленная соединительная линия 37"/>
          <p:cNvCxnSpPr/>
          <p:nvPr/>
        </p:nvCxnSpPr>
        <p:spPr>
          <a:xfrm rot="10800000" flipV="1">
            <a:off x="5682019" y="3570497"/>
            <a:ext cx="453522" cy="632254"/>
          </a:xfrm>
          <a:prstGeom prst="curvedConnector2">
            <a:avLst/>
          </a:prstGeom>
          <a:noFill/>
          <a:ln w="28575">
            <a:solidFill>
              <a:srgbClr val="00B050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227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сновной шрифт">
      <a:majorFont>
        <a:latin typeface="Suisse Int'l Bold"/>
        <a:ea typeface=""/>
        <a:cs typeface=""/>
      </a:majorFont>
      <a:minorFont>
        <a:latin typeface="Suisse Int'l Thi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10825</TotalTime>
  <Words>587</Words>
  <Application>Microsoft Office PowerPoint</Application>
  <PresentationFormat>Экран (4:3)</PresentationFormat>
  <Paragraphs>155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DengXian</vt:lpstr>
      <vt:lpstr>Gilroy ExtraBold</vt:lpstr>
      <vt:lpstr>Mistral</vt:lpstr>
      <vt:lpstr>Roboto</vt:lpstr>
      <vt:lpstr>Suisse Int'l Bold</vt:lpstr>
      <vt:lpstr>Suisse Int'l Thin</vt:lpstr>
      <vt:lpstr>Тема Office</vt:lpstr>
      <vt:lpstr>Mobile SMARTS: Магазин 15 Отраслевой программный продукт для автоматизации рабочих мест и бизнес процессов по учету товара в магазине при помощи ТСД </vt:lpstr>
      <vt:lpstr>Презентация PowerPoint</vt:lpstr>
      <vt:lpstr>Международный интегратор эффективных ИТ- решений</vt:lpstr>
      <vt:lpstr>Mobile SMARTS: Магазин 15</vt:lpstr>
      <vt:lpstr>Презентация PowerPoint</vt:lpstr>
      <vt:lpstr>Какие проблемы решает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Проконсультировать и оказать поддержку в режиме 24/7</vt:lpstr>
      <vt:lpstr>Спасибо за внимание!</vt:lpstr>
    </vt:vector>
  </TitlesOfParts>
  <Company>BIT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Сас</dc:creator>
  <cp:lastModifiedBy>Иван Кочкуров</cp:lastModifiedBy>
  <cp:revision>123</cp:revision>
  <dcterms:created xsi:type="dcterms:W3CDTF">2018-12-10T06:29:31Z</dcterms:created>
  <dcterms:modified xsi:type="dcterms:W3CDTF">2020-05-14T07:03:40Z</dcterms:modified>
</cp:coreProperties>
</file>